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56" r:id="rId2"/>
    <p:sldId id="260" r:id="rId3"/>
    <p:sldId id="266" r:id="rId4"/>
    <p:sldId id="257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71" r:id="rId13"/>
    <p:sldId id="269" r:id="rId14"/>
    <p:sldId id="270" r:id="rId15"/>
    <p:sldId id="273" r:id="rId16"/>
    <p:sldId id="267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0CB88-B7FD-4CC3-80B8-A9E8055FA222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DD9BA-8D38-44BC-B481-DFFC50C25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8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DD9BA-8D38-44BC-B481-DFFC50C259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10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Continuing review &amp; </a:t>
            </a:r>
            <a:r>
              <a:rPr lang="en-US" dirty="0" smtClean="0"/>
              <a:t>Protocol modifications that require changes to consent will affect the date stamp.</a:t>
            </a:r>
          </a:p>
          <a:p>
            <a:r>
              <a:rPr lang="en-US" dirty="0" smtClean="0"/>
              <a:t>PWOC must be an IRB approved research team member.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DD9BA-8D38-44BC-B481-DFFC50C259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5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Consents sent to medical records for scanning should have subject name and SSN on each page</a:t>
            </a:r>
            <a:r>
              <a:rPr lang="en-US" baseline="0" dirty="0" smtClean="0"/>
              <a:t> to assure documents are scanned into correct patient record.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DD9BA-8D38-44BC-B481-DFFC50C259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9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A822561-54A5-4D54-9972-B4128CD2CCD7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0C8B684-32B4-473B-9399-F743729FB8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Audit Requirements, Findings &amp; BASICS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documentation </a:t>
            </a:r>
            <a:r>
              <a:rPr lang="en-US" u="sng" dirty="0" smtClean="0"/>
              <a:t>may not</a:t>
            </a:r>
            <a:r>
              <a:rPr lang="en-US" dirty="0" smtClean="0"/>
              <a:t> be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only one subject encounter.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Research involves only the use of a questionnaire.</a:t>
            </a:r>
          </a:p>
          <a:p>
            <a:endParaRPr lang="en-US" dirty="0" smtClean="0"/>
          </a:p>
          <a:p>
            <a:r>
              <a:rPr lang="en-US" dirty="0" smtClean="0"/>
              <a:t>Research involves the use of previously collected biological specimens.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 research is not related to the medical care of the subject.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 of the informed consent process must at a minimum include: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/>
              <a:t>The name of the study and Investigator</a:t>
            </a:r>
          </a:p>
          <a:p>
            <a:pPr lvl="1"/>
            <a:r>
              <a:rPr lang="en-US" dirty="0"/>
              <a:t>The person obtaining the subject’s consent and date consent obtained.</a:t>
            </a:r>
          </a:p>
          <a:p>
            <a:pPr lvl="1"/>
            <a:r>
              <a:rPr lang="en-US" dirty="0"/>
              <a:t>A statement that the subject or the subject’s legally authorized representative was capable of understanding the consent process,</a:t>
            </a:r>
          </a:p>
          <a:p>
            <a:pPr lvl="1"/>
            <a:r>
              <a:rPr lang="en-US" dirty="0"/>
              <a:t>A statement that the subject was given the opportunity to ask questions.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on possible drug interactions and/or toxicity of the pharmaceutical agents that are being administered to the subject because of the research (i.e., investigational drugs)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A copy of any research results that are used for medical </a:t>
            </a:r>
            <a:r>
              <a:rPr lang="en-US" dirty="0" smtClean="0"/>
              <a:t>care.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sz="2000" i="1" dirty="0"/>
              <a:t>A method to identify clinic visits solely for research (such as a note title) must be used to differentiate those visits from any other clinic visits. </a:t>
            </a:r>
          </a:p>
        </p:txBody>
      </p:sp>
    </p:spTree>
    <p:extLst>
      <p:ext uri="{BB962C8B-B14F-4D97-AF65-F5344CB8AC3E}">
        <p14:creationId xmlns:p14="http://schemas.microsoft.com/office/powerpoint/2010/main" val="469270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 must maintain a master list of all subjects from whom informed consent has been obtained whether or not IRB has granted a waiver of documentation of consent.</a:t>
            </a:r>
          </a:p>
          <a:p>
            <a:r>
              <a:rPr lang="en-US" dirty="0" smtClean="0"/>
              <a:t>*IRB may </a:t>
            </a:r>
            <a:r>
              <a:rPr lang="en-US" dirty="0" smtClean="0"/>
              <a:t>waive </a:t>
            </a:r>
            <a:r>
              <a:rPr lang="en-US" dirty="0" smtClean="0"/>
              <a:t>this requirement if there is waiver of documentation of informed consent </a:t>
            </a:r>
            <a:r>
              <a:rPr lang="en-US" u="sng" dirty="0" smtClean="0"/>
              <a:t>and</a:t>
            </a:r>
            <a:r>
              <a:rPr lang="en-US" dirty="0" smtClean="0"/>
              <a:t> the IRB determines including subjects on a master list may pose a potential risk of breach of confidentiality.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*</a:t>
            </a:r>
            <a:r>
              <a:rPr lang="en-US" sz="2000" i="1" dirty="0"/>
              <a:t>IRB must provide written documentation in the IRB minutes or IRB protocol file justifying the </a:t>
            </a:r>
            <a:r>
              <a:rPr lang="en-US" sz="2000" i="1" dirty="0" smtClean="0"/>
              <a:t>waiver.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608858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to IRB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500" dirty="0"/>
              <a:t>Reports from the investigator to the IRB </a:t>
            </a:r>
            <a:r>
              <a:rPr lang="en-US" sz="4500" dirty="0" smtClean="0"/>
              <a:t>must </a:t>
            </a:r>
            <a:r>
              <a:rPr lang="en-US" sz="4500" dirty="0"/>
              <a:t>be submitted via HawkIRB within ten working days of the event or notification to the investigator of the event. </a:t>
            </a:r>
            <a:r>
              <a:rPr lang="en-US" sz="4500" dirty="0" smtClean="0"/>
              <a:t>Reporting events include:</a:t>
            </a:r>
          </a:p>
          <a:p>
            <a:endParaRPr lang="en-US" dirty="0"/>
          </a:p>
          <a:p>
            <a:r>
              <a:rPr lang="en-US" sz="3400" dirty="0"/>
              <a:t>Any unanticipated problems involving risks to subjects or others which occur at the UI/VAHCS or that impacts subjects or conduct of the study. </a:t>
            </a:r>
          </a:p>
          <a:p>
            <a:endParaRPr lang="en-US" sz="3400" dirty="0"/>
          </a:p>
          <a:p>
            <a:r>
              <a:rPr lang="en-US" sz="3400" dirty="0"/>
              <a:t>A serious adverse drug event (either expected or unexpected) occurring in a UI\VAHCS subject. </a:t>
            </a:r>
          </a:p>
          <a:p>
            <a:endParaRPr lang="en-US" sz="3400" dirty="0"/>
          </a:p>
          <a:p>
            <a:r>
              <a:rPr lang="en-US" sz="3400" dirty="0"/>
              <a:t>A serious adverse device effect (either anticipated or unanticipated) occurring in a UI\VAHCS subject.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dirty="0"/>
              <a:t>An unanticipated serious adverse device effect occurring in a non-UI/VAHCS subject.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dirty="0"/>
              <a:t>Receipt of new information (including risk or benefit) that may impact the willingness of subjects to participate or continue participation in the research study. </a:t>
            </a:r>
          </a:p>
          <a:p>
            <a:endParaRPr lang="en-US" sz="3400" dirty="0"/>
          </a:p>
          <a:p>
            <a:r>
              <a:rPr lang="en-US" sz="3400" dirty="0"/>
              <a:t>Any incidents of noncompliance with the federal regulations or the requirements or determinations of the IRB.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9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to ORO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6200" dirty="0" smtClean="0"/>
              <a:t>Apparent serious or continuing noncompliance must be reported (via the RCO) within 5 business days to: the MCD, IRB, ACOS/R, and R&amp;D Committee. The MCD has 5 additional days to report to ORO.</a:t>
            </a:r>
          </a:p>
          <a:p>
            <a:pPr marL="114300" indent="0">
              <a:buNone/>
            </a:pPr>
            <a:endParaRPr lang="en-US" sz="5000" dirty="0" smtClean="0"/>
          </a:p>
          <a:p>
            <a:r>
              <a:rPr lang="en-US" sz="5500" dirty="0" smtClean="0"/>
              <a:t>Examples of noncompliance: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sz="4000" dirty="0" smtClean="0"/>
              <a:t>Lack of informed consent or HIPAA authorization</a:t>
            </a:r>
          </a:p>
          <a:p>
            <a:endParaRPr lang="en-US" sz="4000" dirty="0" smtClean="0"/>
          </a:p>
          <a:p>
            <a:r>
              <a:rPr lang="en-US" sz="4000" dirty="0" smtClean="0"/>
              <a:t>Conducting research by a person without required credentialing, privileging, or scope of practice</a:t>
            </a:r>
          </a:p>
          <a:p>
            <a:endParaRPr lang="en-US" sz="4000" dirty="0" smtClean="0"/>
          </a:p>
          <a:p>
            <a:r>
              <a:rPr lang="en-US" sz="4000" dirty="0" smtClean="0"/>
              <a:t>Use of a consent document with content not approved by IRB</a:t>
            </a:r>
          </a:p>
          <a:p>
            <a:endParaRPr lang="en-US" sz="4000" dirty="0" smtClean="0"/>
          </a:p>
          <a:p>
            <a:r>
              <a:rPr lang="en-US" sz="4000" dirty="0" smtClean="0"/>
              <a:t>Failure to report SAEs or serious unanticipated problems as required</a:t>
            </a:r>
          </a:p>
          <a:p>
            <a:endParaRPr lang="en-US" sz="4000" dirty="0" smtClean="0"/>
          </a:p>
          <a:p>
            <a:r>
              <a:rPr lang="en-US" sz="4000" dirty="0" smtClean="0"/>
              <a:t>Continued subject interaction/intervention beyond IRB approval period</a:t>
            </a:r>
          </a:p>
          <a:p>
            <a:endParaRPr lang="en-US" sz="4000" dirty="0" smtClean="0"/>
          </a:p>
          <a:p>
            <a:r>
              <a:rPr lang="en-US" sz="4000" dirty="0" smtClean="0"/>
              <a:t>Failure to implement IRB required changes within the IRB specified time period</a:t>
            </a:r>
          </a:p>
          <a:p>
            <a:endParaRPr lang="en-US" sz="1800" dirty="0" smtClean="0"/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22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in the consent document must be consistent with that in the protocol.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 PI is responsible for overseeing </a:t>
            </a:r>
            <a:r>
              <a:rPr lang="en-US" dirty="0"/>
              <a:t>ensuring the research staff under the investigator’s direction comply with all applicable requirements including, but not limited to, implementing the research study in accordance with the approved protocol. </a:t>
            </a:r>
          </a:p>
        </p:txBody>
      </p:sp>
    </p:spTree>
    <p:extLst>
      <p:ext uri="{BB962C8B-B14F-4D97-AF65-F5344CB8AC3E}">
        <p14:creationId xmlns:p14="http://schemas.microsoft.com/office/powerpoint/2010/main" val="184985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dirty="0" smtClean="0"/>
              <a:t>VHA Handbook 1200.05 (May 2, 2012)</a:t>
            </a:r>
          </a:p>
          <a:p>
            <a:pPr marL="114300" indent="0">
              <a:buNone/>
            </a:pPr>
            <a:r>
              <a:rPr lang="en-US" b="1" dirty="0" smtClean="0"/>
              <a:t>“REQUIREMENTS </a:t>
            </a:r>
            <a:r>
              <a:rPr lang="en-US" b="1" dirty="0"/>
              <a:t>FOR THE PROTECTION OF </a:t>
            </a:r>
            <a:r>
              <a:rPr lang="en-US" b="1" dirty="0" smtClean="0"/>
              <a:t>HUMAN </a:t>
            </a:r>
            <a:r>
              <a:rPr lang="en-US" b="1" dirty="0"/>
              <a:t>SUBJECTS IN </a:t>
            </a:r>
            <a:r>
              <a:rPr lang="en-US" b="1" dirty="0" smtClean="0"/>
              <a:t>RESEARCH” 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UI Investigators Guide (2014)</a:t>
            </a:r>
          </a:p>
          <a:p>
            <a:pPr marL="114300" indent="0">
              <a:buNone/>
            </a:pPr>
            <a:r>
              <a:rPr lang="en-US" b="1" dirty="0" smtClean="0"/>
              <a:t>“Guide </a:t>
            </a:r>
            <a:r>
              <a:rPr lang="en-US" b="1" dirty="0"/>
              <a:t>for Human Subjects Research at the University of </a:t>
            </a:r>
            <a:r>
              <a:rPr lang="en-US" b="1" dirty="0" smtClean="0"/>
              <a:t>Iowa”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100% of VA consents must be audited.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VA Human Research protocols approved after January 1, 2008 must be audited triennially or at least once in the life of the study (if opened and closed within 3 years).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6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Audit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of expired/outdated consent document.</a:t>
            </a:r>
          </a:p>
          <a:p>
            <a:endParaRPr lang="en-US" dirty="0" smtClean="0"/>
          </a:p>
          <a:p>
            <a:r>
              <a:rPr lang="en-US" dirty="0" smtClean="0"/>
              <a:t>Consent lacks signature and/or signature date(subject and/or person obtaining consent).</a:t>
            </a:r>
          </a:p>
          <a:p>
            <a:endParaRPr lang="en-US" dirty="0" smtClean="0"/>
          </a:p>
          <a:p>
            <a:r>
              <a:rPr lang="en-US" dirty="0" smtClean="0"/>
              <a:t>Lack of signed HIPAA authorization.</a:t>
            </a:r>
          </a:p>
          <a:p>
            <a:endParaRPr lang="en-US" dirty="0" smtClean="0"/>
          </a:p>
          <a:p>
            <a:r>
              <a:rPr lang="en-US" dirty="0" smtClean="0"/>
              <a:t>No documentation of study entry/termination, or subject interactions/intervention in CPRS.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Lack of additional consent (i.e. audio/photo or optional studies imbedded in main study consent).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5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60672" cy="103942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VA Consent Documents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Unless there is IRB approved waiver of consent or documentation of consent, all VA subjects must sign and date a VA consent document (form 10-1086).</a:t>
            </a:r>
          </a:p>
          <a:p>
            <a:endParaRPr lang="en-US" dirty="0" smtClean="0"/>
          </a:p>
          <a:p>
            <a:r>
              <a:rPr lang="en-US" dirty="0" smtClean="0"/>
              <a:t>Must be the most current IRB approved version.</a:t>
            </a:r>
          </a:p>
          <a:p>
            <a:endParaRPr lang="en-US" dirty="0" smtClean="0"/>
          </a:p>
          <a:p>
            <a:r>
              <a:rPr lang="en-US" dirty="0" smtClean="0"/>
              <a:t>Must contain IRB date stamp in upper right hand corner.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Must also be signed and dated by the Person Who Obtained Consent (*PWOC).</a:t>
            </a:r>
          </a:p>
          <a:p>
            <a:endParaRPr lang="en-US" dirty="0" smtClean="0"/>
          </a:p>
          <a:p>
            <a:r>
              <a:rPr lang="en-US" dirty="0" smtClean="0"/>
              <a:t>Mail out consents may be signed and dated by the PWOC when received back from subject.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sz="1800" dirty="0" smtClean="0"/>
              <a:t>*</a:t>
            </a:r>
            <a:r>
              <a:rPr lang="en-US" sz="1800" i="1" dirty="0" smtClean="0"/>
              <a:t>PWOC must be designated in the protocol or application for IRB approval.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35413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 subjects that will be audiotaped, videotaped, and/or photographed must sign VA consent form 10-3203 “Consent for Use of Picture and/or Voice”</a:t>
            </a:r>
          </a:p>
          <a:p>
            <a:endParaRPr lang="en-US" dirty="0"/>
          </a:p>
          <a:p>
            <a:r>
              <a:rPr lang="en-US" dirty="0" smtClean="0"/>
              <a:t>This is required for research participants and does not apply to audio/photo for clinical purposes.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7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Disposition of Consents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Subjects must receive a copy of signed consent.</a:t>
            </a:r>
          </a:p>
          <a:p>
            <a:r>
              <a:rPr lang="en-US" dirty="0" smtClean="0"/>
              <a:t>A copy must be placed in the subject’s medical record*.</a:t>
            </a:r>
          </a:p>
          <a:p>
            <a:r>
              <a:rPr lang="en-US" dirty="0" smtClean="0"/>
              <a:t>The Investigator must retain the original signed consent.</a:t>
            </a:r>
          </a:p>
          <a:p>
            <a:r>
              <a:rPr lang="en-US" dirty="0" smtClean="0"/>
              <a:t>The Investigator must maintain a subject enrollment log.</a:t>
            </a:r>
          </a:p>
          <a:p>
            <a:endParaRPr lang="en-US" dirty="0"/>
          </a:p>
          <a:p>
            <a:r>
              <a:rPr lang="en-US" dirty="0" smtClean="0"/>
              <a:t>*If a medical record exists or will be created.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Investigational drug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drugs must be received, stored, and dispensed by the Research Pharmacist.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 Investigator is responsible for furnishing the Pharmacist with:</a:t>
            </a:r>
          </a:p>
          <a:p>
            <a:r>
              <a:rPr lang="en-US" sz="2000" dirty="0" smtClean="0"/>
              <a:t>A copy of the protocol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 completed Investigation Drug Information Record (form 10-9012)</a:t>
            </a:r>
          </a:p>
          <a:p>
            <a:r>
              <a:rPr lang="en-US" sz="2000" dirty="0" smtClean="0"/>
              <a:t>Any pertinent information about the drug</a:t>
            </a:r>
          </a:p>
          <a:p>
            <a:endParaRPr lang="en-US" sz="2000" dirty="0"/>
          </a:p>
          <a:p>
            <a:r>
              <a:rPr lang="en-US" dirty="0" smtClean="0"/>
              <a:t>A copy of form 10-9012  must be placed in the subject’s medical record.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3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Documentation of Study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*All </a:t>
            </a:r>
            <a:r>
              <a:rPr lang="en-US" sz="2000" dirty="0"/>
              <a:t>participants in research are required to have documentation of their enrollment and informed consent process entered into their computerized electronic medical record (CPRS). </a:t>
            </a:r>
            <a:endParaRPr lang="en-US" sz="2000" dirty="0" smtClean="0"/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 smtClean="0"/>
              <a:t>Subsequent </a:t>
            </a:r>
            <a:r>
              <a:rPr lang="en-US" sz="2000" dirty="0"/>
              <a:t>visits/encounters must have a progress note entered in CPRS, as well as when withdrawing a subject from participation. </a:t>
            </a:r>
            <a:endParaRPr lang="en-US" sz="2000" dirty="0" smtClean="0"/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/>
              <a:t>Consent and entry notes can be combined when both occur at the same visit. </a:t>
            </a:r>
            <a:endParaRPr lang="en-US" sz="2000" dirty="0" smtClean="0"/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 smtClean="0"/>
              <a:t>*with exceptions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02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documentation or Record Creation is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subjects admitted as inpatients, treated as outpatients, or when research procedures or interventions are used in the medical care of the research subject.</a:t>
            </a:r>
          </a:p>
          <a:p>
            <a:endParaRPr lang="en-US" dirty="0" smtClean="0"/>
          </a:p>
          <a:p>
            <a:r>
              <a:rPr lang="en-US" dirty="0" smtClean="0"/>
              <a:t>A record must be created when the research requires use of any clinical resources such as radiology, cardiology (e.g. ECG, stress test, etc.) clinical laboratory, and pharmacy.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 research intervention may lead to physical or psychological adverse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288</TotalTime>
  <Words>1188</Words>
  <Application>Microsoft Office PowerPoint</Application>
  <PresentationFormat>On-screen Show (4:3)</PresentationFormat>
  <Paragraphs>142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Research Compliance</vt:lpstr>
      <vt:lpstr>Audit requirements</vt:lpstr>
      <vt:lpstr>Common Audit Findings</vt:lpstr>
      <vt:lpstr>VA Consent Documents</vt:lpstr>
      <vt:lpstr>Additional Consent</vt:lpstr>
      <vt:lpstr>Disposition of Consents</vt:lpstr>
      <vt:lpstr>Investigational drug studies</vt:lpstr>
      <vt:lpstr>Documentation of Study Participation</vt:lpstr>
      <vt:lpstr>When documentation or Record Creation is required</vt:lpstr>
      <vt:lpstr>When documentation may not be necessary</vt:lpstr>
      <vt:lpstr>Documentation content</vt:lpstr>
      <vt:lpstr>Additional documentation</vt:lpstr>
      <vt:lpstr>Enrollment Log</vt:lpstr>
      <vt:lpstr>Reporting to IRB</vt:lpstr>
      <vt:lpstr>Reporting to ORO</vt:lpstr>
      <vt:lpstr>Miscellaneous</vt:lpstr>
      <vt:lpstr>Sources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Compliance</dc:title>
  <dc:creator>Miller, Sara J.</dc:creator>
  <cp:lastModifiedBy>Miller, Sara J.</cp:lastModifiedBy>
  <cp:revision>32</cp:revision>
  <dcterms:created xsi:type="dcterms:W3CDTF">2014-05-16T14:02:01Z</dcterms:created>
  <dcterms:modified xsi:type="dcterms:W3CDTF">2014-05-22T19:26:14Z</dcterms:modified>
</cp:coreProperties>
</file>